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Lst>
  <p:sldSz cx="9144000" cy="5143500" type="screen16x9"/>
  <p:notesSz cx="6858000" cy="9144000"/>
  <p:embeddedFontLst>
    <p:embeddedFont>
      <p:font typeface="Amatic SC" pitchFamily="2" charset="-79"/>
      <p:regular r:id="rId26"/>
      <p:bold r:id="rId27"/>
    </p:embeddedFont>
    <p:embeddedFont>
      <p:font typeface="Roboto" panose="02000000000000000000" pitchFamily="2" charset="0"/>
      <p:regular r:id="rId28"/>
      <p:bold r:id="rId29"/>
      <p:italic r:id="rId30"/>
      <p:boldItalic r:id="rId31"/>
    </p:embeddedFont>
    <p:embeddedFont>
      <p:font typeface="Source Code Pro" panose="020B0509030403020204" pitchFamily="49"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1"/>
  </p:normalViewPr>
  <p:slideViewPr>
    <p:cSldViewPr snapToGrid="0">
      <p:cViewPr varScale="1">
        <p:scale>
          <a:sx n="139" d="100"/>
          <a:sy n="139" d="100"/>
        </p:scale>
        <p:origin x="84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7398f90b5a_0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7398f90b5a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398f90b5a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398f90b5a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398f90b5a_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398f90b5a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398f90b5a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398f90b5a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398f90b5a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398f90b5a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398f90b5a_0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398f90b5a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 over to Harshal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398f90b5a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398f90b5a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398f90b5a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398f90b5a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398f90b5a_0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7398f90b5a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398f90b5a_0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398f90b5a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7398f90b5a_0_4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7398f90b5a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398f90b5a_0_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398f90b5a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398f90b5a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7398f90b5a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398f90b5a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7398f90b5a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398f90b5a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398f90b5a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398f90b5a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398f90b5a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Late 2019 witnessed the birth of the current pandemic, CoronaVirus (COVID-19). It started from China, but has rapidly spread ever since then it has been multiplying rapidly with space and time. Almost 220 countries have been affected and don't seem to stop anytime soon. By the looks of it, it might look like a medical problem, but as a Data Scientist, what is the best that can be done? Overcoming this pandemic is the need of the hour, for which important decisions need to be made after understanding the underlying data.  The aim of this project is to provide some insights, visualizations and predictions that can allow the government to take appropriate measures in dealing with this situation. The results show the sequential increase in infected numbers of people and deaths. However, the expectation is to find a way to flatten the curve.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7398f90b5a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7398f90b5a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398f90b5a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7398f90b5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7398f90b5a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7398f90b5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398f90b5a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398f90b5a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398f90b5a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398f90b5a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398f90b5a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7398f90b5a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 over to Priyanka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160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160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160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160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160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160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160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1600"/>
              </a:spcBef>
              <a:spcAft>
                <a:spcPts val="160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1600"/>
              </a:spcBef>
              <a:spcAft>
                <a:spcPts val="0"/>
              </a:spcAft>
              <a:buClr>
                <a:schemeClr val="accent1"/>
              </a:buClr>
              <a:buSzPts val="1400"/>
              <a:buChar char="○"/>
              <a:defRPr>
                <a:solidFill>
                  <a:schemeClr val="accent1"/>
                </a:solidFill>
                <a:highlight>
                  <a:schemeClr val="lt1"/>
                </a:highlight>
              </a:defRPr>
            </a:lvl2pPr>
            <a:lvl3pPr marL="1371600" lvl="2" indent="-317500">
              <a:spcBef>
                <a:spcPts val="1600"/>
              </a:spcBef>
              <a:spcAft>
                <a:spcPts val="0"/>
              </a:spcAft>
              <a:buClr>
                <a:schemeClr val="accent1"/>
              </a:buClr>
              <a:buSzPts val="1400"/>
              <a:buChar char="■"/>
              <a:defRPr>
                <a:solidFill>
                  <a:schemeClr val="accent1"/>
                </a:solidFill>
                <a:highlight>
                  <a:schemeClr val="lt1"/>
                </a:highlight>
              </a:defRPr>
            </a:lvl3pPr>
            <a:lvl4pPr marL="1828800" lvl="3" indent="-317500">
              <a:spcBef>
                <a:spcPts val="1600"/>
              </a:spcBef>
              <a:spcAft>
                <a:spcPts val="0"/>
              </a:spcAft>
              <a:buClr>
                <a:schemeClr val="accent1"/>
              </a:buClr>
              <a:buSzPts val="1400"/>
              <a:buChar char="●"/>
              <a:defRPr>
                <a:solidFill>
                  <a:schemeClr val="accent1"/>
                </a:solidFill>
                <a:highlight>
                  <a:schemeClr val="lt1"/>
                </a:highlight>
              </a:defRPr>
            </a:lvl4pPr>
            <a:lvl5pPr marL="2286000" lvl="4" indent="-317500">
              <a:spcBef>
                <a:spcPts val="1600"/>
              </a:spcBef>
              <a:spcAft>
                <a:spcPts val="0"/>
              </a:spcAft>
              <a:buClr>
                <a:schemeClr val="accent1"/>
              </a:buClr>
              <a:buSzPts val="1400"/>
              <a:buChar char="○"/>
              <a:defRPr>
                <a:solidFill>
                  <a:schemeClr val="accent1"/>
                </a:solidFill>
                <a:highlight>
                  <a:schemeClr val="lt1"/>
                </a:highlight>
              </a:defRPr>
            </a:lvl5pPr>
            <a:lvl6pPr marL="2743200" lvl="5" indent="-317500">
              <a:spcBef>
                <a:spcPts val="1600"/>
              </a:spcBef>
              <a:spcAft>
                <a:spcPts val="0"/>
              </a:spcAft>
              <a:buClr>
                <a:schemeClr val="accent1"/>
              </a:buClr>
              <a:buSzPts val="1400"/>
              <a:buChar char="■"/>
              <a:defRPr>
                <a:solidFill>
                  <a:schemeClr val="accent1"/>
                </a:solidFill>
                <a:highlight>
                  <a:schemeClr val="lt1"/>
                </a:highlight>
              </a:defRPr>
            </a:lvl6pPr>
            <a:lvl7pPr marL="3200400" lvl="6" indent="-317500">
              <a:spcBef>
                <a:spcPts val="1600"/>
              </a:spcBef>
              <a:spcAft>
                <a:spcPts val="0"/>
              </a:spcAft>
              <a:buClr>
                <a:schemeClr val="accent1"/>
              </a:buClr>
              <a:buSzPts val="1400"/>
              <a:buChar char="●"/>
              <a:defRPr>
                <a:solidFill>
                  <a:schemeClr val="accent1"/>
                </a:solidFill>
                <a:highlight>
                  <a:schemeClr val="lt1"/>
                </a:highlight>
              </a:defRPr>
            </a:lvl7pPr>
            <a:lvl8pPr marL="3657600" lvl="7" indent="-317500">
              <a:spcBef>
                <a:spcPts val="1600"/>
              </a:spcBef>
              <a:spcAft>
                <a:spcPts val="0"/>
              </a:spcAft>
              <a:buClr>
                <a:schemeClr val="accent1"/>
              </a:buClr>
              <a:buSzPts val="1400"/>
              <a:buChar char="○"/>
              <a:defRPr>
                <a:solidFill>
                  <a:schemeClr val="accent1"/>
                </a:solidFill>
                <a:highlight>
                  <a:schemeClr val="lt1"/>
                </a:highlight>
              </a:defRPr>
            </a:lvl8pPr>
            <a:lvl9pPr marL="4114800" lvl="8" indent="-317500">
              <a:spcBef>
                <a:spcPts val="1600"/>
              </a:spcBef>
              <a:spcAft>
                <a:spcPts val="160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sudalairajkumar/novel-corona-virus-2019-dataset"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CS 6220 - Covid 19 </a:t>
            </a:r>
            <a:endParaRPr/>
          </a:p>
          <a:p>
            <a:pPr marL="0" lvl="0" indent="0" algn="ctr" rtl="0">
              <a:spcBef>
                <a:spcPts val="0"/>
              </a:spcBef>
              <a:spcAft>
                <a:spcPts val="0"/>
              </a:spcAft>
              <a:buNone/>
            </a:pPr>
            <a:r>
              <a:rPr lang="en" sz="6000"/>
              <a:t>world wide visualizations and predictions</a:t>
            </a:r>
            <a:endParaRPr sz="6000"/>
          </a:p>
        </p:txBody>
      </p:sp>
      <p:sp>
        <p:nvSpPr>
          <p:cNvPr id="57" name="Google Shape;57;p13"/>
          <p:cNvSpPr txBox="1">
            <a:spLocks noGrp="1"/>
          </p:cNvSpPr>
          <p:nvPr>
            <p:ph type="subTitle" idx="1"/>
          </p:nvPr>
        </p:nvSpPr>
        <p:spPr>
          <a:xfrm>
            <a:off x="-262025" y="3880575"/>
            <a:ext cx="9563100" cy="706200"/>
          </a:xfrm>
          <a:prstGeom prst="rect">
            <a:avLst/>
          </a:prstGeom>
        </p:spPr>
        <p:txBody>
          <a:bodyPr spcFirstLastPara="1" wrap="square" lIns="91425" tIns="91425" rIns="91425" bIns="91425" anchor="ctr" anchorCtr="0">
            <a:noAutofit/>
          </a:bodyPr>
          <a:lstStyle/>
          <a:p>
            <a:pPr marL="457200" lvl="0" indent="-361950" algn="ctr" rtl="0">
              <a:spcBef>
                <a:spcPts val="0"/>
              </a:spcBef>
              <a:spcAft>
                <a:spcPts val="0"/>
              </a:spcAft>
              <a:buSzPts val="2100"/>
              <a:buChar char="-"/>
            </a:pPr>
            <a:r>
              <a:rPr lang="en"/>
              <a:t>Aakanksha Duggal, Harshal Savla and Priyanka Debnath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166000" y="398700"/>
            <a:ext cx="2969700" cy="105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Growth rate of Confirmed,  Recovered and Death Cases </a:t>
            </a:r>
            <a:endParaRPr sz="2800"/>
          </a:p>
        </p:txBody>
      </p:sp>
      <p:sp>
        <p:nvSpPr>
          <p:cNvPr id="137" name="Google Shape;137;p23"/>
          <p:cNvSpPr txBox="1">
            <a:spLocks noGrp="1"/>
          </p:cNvSpPr>
          <p:nvPr>
            <p:ph type="body" idx="1"/>
          </p:nvPr>
        </p:nvSpPr>
        <p:spPr>
          <a:xfrm>
            <a:off x="166000" y="1568825"/>
            <a:ext cx="2556300" cy="3000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Confirmed Cases all over the world increase rapidly after Mid March</a:t>
            </a:r>
            <a:endParaRPr/>
          </a:p>
          <a:p>
            <a:pPr marL="457200" lvl="0" indent="-304800" algn="l" rtl="0">
              <a:spcBef>
                <a:spcPts val="0"/>
              </a:spcBef>
              <a:spcAft>
                <a:spcPts val="0"/>
              </a:spcAft>
              <a:buSzPts val="1200"/>
              <a:buChar char="●"/>
            </a:pPr>
            <a:r>
              <a:rPr lang="en"/>
              <a:t>Growth Rate of Recovered Cases also take a hike end of March</a:t>
            </a:r>
            <a:endParaRPr/>
          </a:p>
          <a:p>
            <a:pPr marL="457200" lvl="0" indent="-304800" algn="l" rtl="0">
              <a:spcBef>
                <a:spcPts val="0"/>
              </a:spcBef>
              <a:spcAft>
                <a:spcPts val="0"/>
              </a:spcAft>
              <a:buSzPts val="1200"/>
              <a:buChar char="●"/>
            </a:pPr>
            <a:r>
              <a:rPr lang="en"/>
              <a:t>Deaths take a relatively less steeper curve towards the beginning of April</a:t>
            </a:r>
            <a:endParaRPr/>
          </a:p>
        </p:txBody>
      </p:sp>
      <p:pic>
        <p:nvPicPr>
          <p:cNvPr id="138" name="Google Shape;138;p23"/>
          <p:cNvPicPr preferRelativeResize="0"/>
          <p:nvPr/>
        </p:nvPicPr>
        <p:blipFill>
          <a:blip r:embed="rId3">
            <a:alphaModFix/>
          </a:blip>
          <a:stretch>
            <a:fillRect/>
          </a:stretch>
        </p:blipFill>
        <p:spPr>
          <a:xfrm>
            <a:off x="3076425" y="465950"/>
            <a:ext cx="5971199" cy="4103176"/>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166000" y="398700"/>
            <a:ext cx="2969700" cy="105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Mortality and Recovery Rate</a:t>
            </a:r>
            <a:endParaRPr/>
          </a:p>
        </p:txBody>
      </p:sp>
      <p:sp>
        <p:nvSpPr>
          <p:cNvPr id="144" name="Google Shape;144;p24"/>
          <p:cNvSpPr txBox="1">
            <a:spLocks noGrp="1"/>
          </p:cNvSpPr>
          <p:nvPr>
            <p:ph type="body" idx="1"/>
          </p:nvPr>
        </p:nvSpPr>
        <p:spPr>
          <a:xfrm>
            <a:off x="166000" y="2208250"/>
            <a:ext cx="2556300" cy="1671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Mortality rates rise beginning of April</a:t>
            </a:r>
            <a:endParaRPr/>
          </a:p>
          <a:p>
            <a:pPr marL="457200" lvl="0" indent="-304800" algn="l" rtl="0">
              <a:spcBef>
                <a:spcPts val="0"/>
              </a:spcBef>
              <a:spcAft>
                <a:spcPts val="0"/>
              </a:spcAft>
              <a:buSzPts val="1200"/>
              <a:buChar char="●"/>
            </a:pPr>
            <a:r>
              <a:rPr lang="en"/>
              <a:t>Recovery rate looks like a bell curve with its peak around early March</a:t>
            </a:r>
            <a:endParaRPr/>
          </a:p>
          <a:p>
            <a:pPr marL="0" lvl="0" indent="0" algn="l" rtl="0">
              <a:spcBef>
                <a:spcPts val="1600"/>
              </a:spcBef>
              <a:spcAft>
                <a:spcPts val="1600"/>
              </a:spcAft>
              <a:buNone/>
            </a:pPr>
            <a:endParaRPr/>
          </a:p>
        </p:txBody>
      </p:sp>
      <p:pic>
        <p:nvPicPr>
          <p:cNvPr id="145" name="Google Shape;145;p24"/>
          <p:cNvPicPr preferRelativeResize="0"/>
          <p:nvPr/>
        </p:nvPicPr>
        <p:blipFill>
          <a:blip r:embed="rId3">
            <a:alphaModFix/>
          </a:blip>
          <a:stretch>
            <a:fillRect/>
          </a:stretch>
        </p:blipFill>
        <p:spPr>
          <a:xfrm>
            <a:off x="2935950" y="398700"/>
            <a:ext cx="6055652" cy="4170426"/>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196500" y="107200"/>
            <a:ext cx="2786700" cy="105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Daily increase in Confirmed, Recovered and Death Cases </a:t>
            </a:r>
            <a:endParaRPr sz="2400"/>
          </a:p>
        </p:txBody>
      </p:sp>
      <p:sp>
        <p:nvSpPr>
          <p:cNvPr id="151" name="Google Shape;151;p25"/>
          <p:cNvSpPr txBox="1">
            <a:spLocks noGrp="1"/>
          </p:cNvSpPr>
          <p:nvPr>
            <p:ph type="body" idx="1"/>
          </p:nvPr>
        </p:nvSpPr>
        <p:spPr>
          <a:xfrm>
            <a:off x="196500" y="1396875"/>
            <a:ext cx="2556300" cy="2703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Daily increase in Confirmed Cases is more erratic and intense than daily increase in Recovered cases, which says how serious this pandemic is</a:t>
            </a:r>
            <a:endParaRPr/>
          </a:p>
          <a:p>
            <a:pPr marL="457200" lvl="0" indent="-304800" algn="l" rtl="0">
              <a:spcBef>
                <a:spcPts val="0"/>
              </a:spcBef>
              <a:spcAft>
                <a:spcPts val="0"/>
              </a:spcAft>
              <a:buSzPts val="1200"/>
              <a:buChar char="●"/>
            </a:pPr>
            <a:r>
              <a:rPr lang="en"/>
              <a:t>Deaths seems to be a comparatively more stable curve</a:t>
            </a:r>
            <a:endParaRPr/>
          </a:p>
        </p:txBody>
      </p:sp>
      <p:pic>
        <p:nvPicPr>
          <p:cNvPr id="152" name="Google Shape;152;p25"/>
          <p:cNvPicPr preferRelativeResize="0"/>
          <p:nvPr/>
        </p:nvPicPr>
        <p:blipFill>
          <a:blip r:embed="rId3">
            <a:alphaModFix/>
          </a:blip>
          <a:stretch>
            <a:fillRect/>
          </a:stretch>
        </p:blipFill>
        <p:spPr>
          <a:xfrm>
            <a:off x="3076825" y="304675"/>
            <a:ext cx="5805526" cy="4264449"/>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196500" y="107200"/>
            <a:ext cx="2786700" cy="105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t>Growth Factor for Confirmed, Recovered and Death Cases </a:t>
            </a:r>
            <a:endParaRPr sz="2300"/>
          </a:p>
        </p:txBody>
      </p:sp>
      <p:sp>
        <p:nvSpPr>
          <p:cNvPr id="158" name="Google Shape;158;p26"/>
          <p:cNvSpPr txBox="1">
            <a:spLocks noGrp="1"/>
          </p:cNvSpPr>
          <p:nvPr>
            <p:ph type="body" idx="1"/>
          </p:nvPr>
        </p:nvSpPr>
        <p:spPr>
          <a:xfrm>
            <a:off x="311700" y="1265300"/>
            <a:ext cx="2556300" cy="3303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Growth Factor for all the different kind of Cases were pretty high and unpredictable around the beginning of Feb which is when this spread had started to take its shape towards a global pandemic</a:t>
            </a:r>
            <a:endParaRPr/>
          </a:p>
          <a:p>
            <a:pPr marL="457200" lvl="0" indent="-304800" algn="l" rtl="0">
              <a:spcBef>
                <a:spcPts val="0"/>
              </a:spcBef>
              <a:spcAft>
                <a:spcPts val="0"/>
              </a:spcAft>
              <a:buSzPts val="1200"/>
              <a:buChar char="●"/>
            </a:pPr>
            <a:r>
              <a:rPr lang="en"/>
              <a:t>It has since stabilized since the past 2 months</a:t>
            </a:r>
            <a:endParaRPr/>
          </a:p>
        </p:txBody>
      </p:sp>
      <p:pic>
        <p:nvPicPr>
          <p:cNvPr id="159" name="Google Shape;159;p26"/>
          <p:cNvPicPr preferRelativeResize="0"/>
          <p:nvPr/>
        </p:nvPicPr>
        <p:blipFill>
          <a:blip r:embed="rId3">
            <a:alphaModFix/>
          </a:blip>
          <a:stretch>
            <a:fillRect/>
          </a:stretch>
        </p:blipFill>
        <p:spPr>
          <a:xfrm>
            <a:off x="2983200" y="334400"/>
            <a:ext cx="5971202" cy="4234801"/>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196500" y="498350"/>
            <a:ext cx="2786700" cy="7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Countrywide Analysis</a:t>
            </a:r>
            <a:endParaRPr/>
          </a:p>
        </p:txBody>
      </p:sp>
      <p:sp>
        <p:nvSpPr>
          <p:cNvPr id="165" name="Google Shape;165;p27"/>
          <p:cNvSpPr txBox="1">
            <a:spLocks noGrp="1"/>
          </p:cNvSpPr>
          <p:nvPr>
            <p:ph type="body" idx="1"/>
          </p:nvPr>
        </p:nvSpPr>
        <p:spPr>
          <a:xfrm>
            <a:off x="196500" y="1401200"/>
            <a:ext cx="2556300" cy="3168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US infections are by far the worst, as we see both the highest number of confirmed cases vs the deaths</a:t>
            </a:r>
            <a:endParaRPr/>
          </a:p>
          <a:p>
            <a:pPr marL="457200" lvl="0" indent="-304800" algn="l" rtl="0">
              <a:spcBef>
                <a:spcPts val="0"/>
              </a:spcBef>
              <a:spcAft>
                <a:spcPts val="0"/>
              </a:spcAft>
              <a:buSzPts val="1200"/>
              <a:buChar char="●"/>
            </a:pPr>
            <a:r>
              <a:rPr lang="en"/>
              <a:t>Fewer number of deaths compared to the number of confirmed cases, the ratio is not as outweighed for US vs other countries as is the confirmed cases number</a:t>
            </a:r>
            <a:endParaRPr/>
          </a:p>
        </p:txBody>
      </p:sp>
      <p:pic>
        <p:nvPicPr>
          <p:cNvPr id="166" name="Google Shape;166;p27"/>
          <p:cNvPicPr preferRelativeResize="0"/>
          <p:nvPr/>
        </p:nvPicPr>
        <p:blipFill>
          <a:blip r:embed="rId3">
            <a:alphaModFix/>
          </a:blip>
          <a:stretch>
            <a:fillRect/>
          </a:stretch>
        </p:blipFill>
        <p:spPr>
          <a:xfrm>
            <a:off x="2983200" y="611200"/>
            <a:ext cx="5971201" cy="39580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196500" y="607100"/>
            <a:ext cx="2786700" cy="9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15 Countries - </a:t>
            </a:r>
            <a:r>
              <a:rPr lang="en" sz="2400"/>
              <a:t>High Mortality and Recovery Rates</a:t>
            </a:r>
            <a:endParaRPr sz="2400"/>
          </a:p>
        </p:txBody>
      </p:sp>
      <p:sp>
        <p:nvSpPr>
          <p:cNvPr id="172" name="Google Shape;172;p28"/>
          <p:cNvSpPr txBox="1">
            <a:spLocks noGrp="1"/>
          </p:cNvSpPr>
          <p:nvPr>
            <p:ph type="body" idx="1"/>
          </p:nvPr>
        </p:nvSpPr>
        <p:spPr>
          <a:xfrm>
            <a:off x="196500" y="1596200"/>
            <a:ext cx="2556300" cy="3101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Countries like Algeria and Italy have had high Mortality rates but the comparison is not disproportionate</a:t>
            </a:r>
            <a:endParaRPr/>
          </a:p>
          <a:p>
            <a:pPr marL="457200" lvl="0" indent="-304800" algn="l" rtl="0">
              <a:spcBef>
                <a:spcPts val="0"/>
              </a:spcBef>
              <a:spcAft>
                <a:spcPts val="0"/>
              </a:spcAft>
              <a:buSzPts val="1200"/>
              <a:buChar char="●"/>
            </a:pPr>
            <a:r>
              <a:rPr lang="en"/>
              <a:t>Similar finding for high Recovery Rates in China, Diamond Princess and South Korea, where quicker social distancing guidelines were brought in effect</a:t>
            </a:r>
            <a:endParaRPr/>
          </a:p>
          <a:p>
            <a:pPr marL="0" lvl="0" indent="0" algn="l" rtl="0">
              <a:spcBef>
                <a:spcPts val="1600"/>
              </a:spcBef>
              <a:spcAft>
                <a:spcPts val="1600"/>
              </a:spcAft>
              <a:buNone/>
            </a:pPr>
            <a:endParaRPr/>
          </a:p>
        </p:txBody>
      </p:sp>
      <p:pic>
        <p:nvPicPr>
          <p:cNvPr id="173" name="Google Shape;173;p28"/>
          <p:cNvPicPr preferRelativeResize="0"/>
          <p:nvPr/>
        </p:nvPicPr>
        <p:blipFill>
          <a:blip r:embed="rId3">
            <a:alphaModFix/>
          </a:blip>
          <a:stretch>
            <a:fillRect/>
          </a:stretch>
        </p:blipFill>
        <p:spPr>
          <a:xfrm>
            <a:off x="3020400" y="498349"/>
            <a:ext cx="5971197" cy="4070724"/>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196500" y="479550"/>
            <a:ext cx="2786700" cy="111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15 Countries - </a:t>
            </a:r>
            <a:r>
              <a:rPr lang="en" sz="2400"/>
              <a:t>Low Mortality and Recovery Rates</a:t>
            </a:r>
            <a:endParaRPr sz="2400"/>
          </a:p>
        </p:txBody>
      </p:sp>
      <p:sp>
        <p:nvSpPr>
          <p:cNvPr id="179" name="Google Shape;179;p29"/>
          <p:cNvSpPr txBox="1">
            <a:spLocks noGrp="1"/>
          </p:cNvSpPr>
          <p:nvPr>
            <p:ph type="body" idx="1"/>
          </p:nvPr>
        </p:nvSpPr>
        <p:spPr>
          <a:xfrm>
            <a:off x="311700" y="1791875"/>
            <a:ext cx="2556300" cy="27771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Countries which currently have a low mortality rate also have fewer cases, so we expect these numbers to go up.</a:t>
            </a:r>
            <a:endParaRPr/>
          </a:p>
          <a:p>
            <a:pPr marL="457200" lvl="0" indent="-304800" algn="l" rtl="0">
              <a:spcBef>
                <a:spcPts val="0"/>
              </a:spcBef>
              <a:spcAft>
                <a:spcPts val="0"/>
              </a:spcAft>
              <a:buSzPts val="1200"/>
              <a:buChar char="●"/>
            </a:pPr>
            <a:r>
              <a:rPr lang="en"/>
              <a:t>Countries like Philippines with poor healthcare services have a low recovery rate</a:t>
            </a:r>
            <a:endParaRPr/>
          </a:p>
        </p:txBody>
      </p:sp>
      <p:pic>
        <p:nvPicPr>
          <p:cNvPr id="180" name="Google Shape;180;p29"/>
          <p:cNvPicPr preferRelativeResize="0"/>
          <p:nvPr/>
        </p:nvPicPr>
        <p:blipFill>
          <a:blip r:embed="rId3">
            <a:alphaModFix/>
          </a:blip>
          <a:stretch>
            <a:fillRect/>
          </a:stretch>
        </p:blipFill>
        <p:spPr>
          <a:xfrm>
            <a:off x="3084225" y="479550"/>
            <a:ext cx="5798852" cy="4089426"/>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title"/>
          </p:nvPr>
        </p:nvSpPr>
        <p:spPr>
          <a:xfrm>
            <a:off x="196500" y="592400"/>
            <a:ext cx="2786700" cy="100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15 Countries - </a:t>
            </a:r>
            <a:r>
              <a:rPr lang="en" sz="2400"/>
              <a:t>Most Active and Closed Cases</a:t>
            </a:r>
            <a:endParaRPr sz="2400"/>
          </a:p>
        </p:txBody>
      </p:sp>
      <p:sp>
        <p:nvSpPr>
          <p:cNvPr id="186" name="Google Shape;186;p30"/>
          <p:cNvSpPr txBox="1">
            <a:spLocks noGrp="1"/>
          </p:cNvSpPr>
          <p:nvPr>
            <p:ph type="body" idx="1"/>
          </p:nvPr>
        </p:nvSpPr>
        <p:spPr>
          <a:xfrm>
            <a:off x="196500" y="1707250"/>
            <a:ext cx="2556300" cy="27771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Countries where community spread has occurred are seeing spikes in the number of cases.</a:t>
            </a:r>
            <a:endParaRPr/>
          </a:p>
          <a:p>
            <a:pPr marL="457200" lvl="0" indent="-304800" algn="l" rtl="0">
              <a:spcBef>
                <a:spcPts val="0"/>
              </a:spcBef>
              <a:spcAft>
                <a:spcPts val="0"/>
              </a:spcAft>
              <a:buSzPts val="1200"/>
              <a:buChar char="●"/>
            </a:pPr>
            <a:r>
              <a:rPr lang="en"/>
              <a:t>Whereas, countries like China where the spread has declined the number of closed cases has increased.</a:t>
            </a:r>
            <a:endParaRPr/>
          </a:p>
        </p:txBody>
      </p:sp>
      <p:pic>
        <p:nvPicPr>
          <p:cNvPr id="187" name="Google Shape;187;p30"/>
          <p:cNvPicPr preferRelativeResize="0"/>
          <p:nvPr/>
        </p:nvPicPr>
        <p:blipFill>
          <a:blip r:embed="rId3">
            <a:alphaModFix/>
          </a:blip>
          <a:stretch>
            <a:fillRect/>
          </a:stretch>
        </p:blipFill>
        <p:spPr>
          <a:xfrm>
            <a:off x="2983200" y="592400"/>
            <a:ext cx="5971202" cy="3976576"/>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a:spLocks noGrp="1"/>
          </p:cNvSpPr>
          <p:nvPr>
            <p:ph type="title"/>
          </p:nvPr>
        </p:nvSpPr>
        <p:spPr>
          <a:xfrm>
            <a:off x="196500" y="592400"/>
            <a:ext cx="2859600" cy="100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comparison - </a:t>
            </a:r>
            <a:r>
              <a:rPr lang="en" sz="2400"/>
              <a:t>China, Italy, US and Rest of the world</a:t>
            </a:r>
            <a:endParaRPr sz="2400"/>
          </a:p>
        </p:txBody>
      </p:sp>
      <p:sp>
        <p:nvSpPr>
          <p:cNvPr id="193" name="Google Shape;193;p31"/>
          <p:cNvSpPr txBox="1">
            <a:spLocks noGrp="1"/>
          </p:cNvSpPr>
          <p:nvPr>
            <p:ph type="body" idx="1"/>
          </p:nvPr>
        </p:nvSpPr>
        <p:spPr>
          <a:xfrm>
            <a:off x="311700" y="1791875"/>
            <a:ext cx="2556300" cy="27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see that China has managed to flatten the curve, however, the rest of the world is experiencing a spike in the total number of cases and number of deaths. </a:t>
            </a:r>
            <a:endParaRPr/>
          </a:p>
          <a:p>
            <a:pPr marL="0" lvl="0" indent="0" algn="l" rtl="0">
              <a:spcBef>
                <a:spcPts val="1600"/>
              </a:spcBef>
              <a:spcAft>
                <a:spcPts val="1600"/>
              </a:spcAft>
              <a:buNone/>
            </a:pPr>
            <a:endParaRPr/>
          </a:p>
        </p:txBody>
      </p:sp>
      <p:pic>
        <p:nvPicPr>
          <p:cNvPr id="194" name="Google Shape;194;p31"/>
          <p:cNvPicPr preferRelativeResize="0"/>
          <p:nvPr/>
        </p:nvPicPr>
        <p:blipFill>
          <a:blip r:embed="rId3">
            <a:alphaModFix/>
          </a:blip>
          <a:stretch>
            <a:fillRect/>
          </a:stretch>
        </p:blipFill>
        <p:spPr>
          <a:xfrm>
            <a:off x="3056100" y="592400"/>
            <a:ext cx="5971203" cy="397657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Predictions</a:t>
            </a:r>
            <a:endParaRPr/>
          </a:p>
          <a:p>
            <a:pPr marL="0" lvl="0" indent="0" algn="ctr" rtl="0">
              <a:spcBef>
                <a:spcPts val="0"/>
              </a:spcBef>
              <a:spcAft>
                <a:spcPts val="0"/>
              </a:spcAft>
              <a:buNone/>
            </a:pPr>
            <a:r>
              <a:rPr lang="en" sz="3000"/>
              <a:t>Using machine learning models</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type="title"/>
          </p:nvPr>
        </p:nvSpPr>
        <p:spPr>
          <a:xfrm>
            <a:off x="196500" y="592400"/>
            <a:ext cx="2859600" cy="100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Linear Prediction Model - </a:t>
            </a:r>
            <a:r>
              <a:rPr lang="en" sz="2400"/>
              <a:t>Confirmed Cases</a:t>
            </a:r>
            <a:endParaRPr sz="2400"/>
          </a:p>
        </p:txBody>
      </p:sp>
      <p:sp>
        <p:nvSpPr>
          <p:cNvPr id="205" name="Google Shape;205;p33"/>
          <p:cNvSpPr txBox="1">
            <a:spLocks noGrp="1"/>
          </p:cNvSpPr>
          <p:nvPr>
            <p:ph type="body" idx="1"/>
          </p:nvPr>
        </p:nvSpPr>
        <p:spPr>
          <a:xfrm>
            <a:off x="348150" y="1791875"/>
            <a:ext cx="2556300" cy="27771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highlight>
                  <a:srgbClr val="FFFFFF"/>
                </a:highlight>
              </a:rPr>
              <a:t>The predictions of the  Linear Regression model are completely off.</a:t>
            </a:r>
            <a:endParaRPr>
              <a:highlight>
                <a:srgbClr val="FFFFFF"/>
              </a:highlight>
            </a:endParaRPr>
          </a:p>
          <a:p>
            <a:pPr marL="457200" lvl="0" indent="-304800" algn="l" rtl="0">
              <a:spcBef>
                <a:spcPts val="0"/>
              </a:spcBef>
              <a:spcAft>
                <a:spcPts val="0"/>
              </a:spcAft>
              <a:buSzPts val="1200"/>
              <a:buChar char="●"/>
            </a:pPr>
            <a:r>
              <a:rPr lang="en">
                <a:highlight>
                  <a:srgbClr val="FFFFFF"/>
                </a:highlight>
              </a:rPr>
              <a:t>Root Mean Square Error for Linear Regression:  959965.38</a:t>
            </a:r>
            <a:endParaRPr/>
          </a:p>
        </p:txBody>
      </p:sp>
      <p:pic>
        <p:nvPicPr>
          <p:cNvPr id="206" name="Google Shape;206;p33"/>
          <p:cNvPicPr preferRelativeResize="0"/>
          <p:nvPr/>
        </p:nvPicPr>
        <p:blipFill>
          <a:blip r:embed="rId3">
            <a:alphaModFix/>
          </a:blip>
          <a:stretch>
            <a:fillRect/>
          </a:stretch>
        </p:blipFill>
        <p:spPr>
          <a:xfrm>
            <a:off x="3208500" y="592400"/>
            <a:ext cx="5783098" cy="397657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xfrm>
            <a:off x="196500" y="535975"/>
            <a:ext cx="3012000" cy="11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Support Vector Machine- </a:t>
            </a:r>
            <a:r>
              <a:rPr lang="en" sz="2400"/>
              <a:t>Confirmed Cases</a:t>
            </a:r>
            <a:endParaRPr sz="2400"/>
          </a:p>
        </p:txBody>
      </p:sp>
      <p:sp>
        <p:nvSpPr>
          <p:cNvPr id="212" name="Google Shape;212;p34"/>
          <p:cNvSpPr txBox="1">
            <a:spLocks noGrp="1"/>
          </p:cNvSpPr>
          <p:nvPr>
            <p:ph type="body" idx="1"/>
          </p:nvPr>
        </p:nvSpPr>
        <p:spPr>
          <a:xfrm>
            <a:off x="311700" y="1791875"/>
            <a:ext cx="2556300" cy="27771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highlight>
                  <a:srgbClr val="FFFFFF"/>
                </a:highlight>
              </a:rPr>
              <a:t>SVM handles non-linear data more efficiently and this is evident in the plot</a:t>
            </a:r>
            <a:endParaRPr>
              <a:highlight>
                <a:srgbClr val="FFFFFF"/>
              </a:highlight>
            </a:endParaRPr>
          </a:p>
          <a:p>
            <a:pPr marL="457200" lvl="0" indent="-304800" algn="l" rtl="0">
              <a:spcBef>
                <a:spcPts val="0"/>
              </a:spcBef>
              <a:spcAft>
                <a:spcPts val="0"/>
              </a:spcAft>
              <a:buSzPts val="1200"/>
              <a:buChar char="●"/>
            </a:pPr>
            <a:r>
              <a:rPr lang="en">
                <a:highlight>
                  <a:srgbClr val="FFFFFF"/>
                </a:highlight>
              </a:rPr>
              <a:t>Root Mean Square Error for Support Vector Machine:  161859.97552267514</a:t>
            </a:r>
            <a:endParaRPr/>
          </a:p>
        </p:txBody>
      </p:sp>
      <p:pic>
        <p:nvPicPr>
          <p:cNvPr id="213" name="Google Shape;213;p34"/>
          <p:cNvPicPr preferRelativeResize="0"/>
          <p:nvPr/>
        </p:nvPicPr>
        <p:blipFill>
          <a:blip r:embed="rId3">
            <a:alphaModFix/>
          </a:blip>
          <a:stretch>
            <a:fillRect/>
          </a:stretch>
        </p:blipFill>
        <p:spPr>
          <a:xfrm>
            <a:off x="3208500" y="535975"/>
            <a:ext cx="5630700" cy="4033001"/>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 for comparison</a:t>
            </a:r>
            <a:endParaRPr/>
          </a:p>
        </p:txBody>
      </p:sp>
      <p:sp>
        <p:nvSpPr>
          <p:cNvPr id="219" name="Google Shape;219;p3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is good when the relation between covariates and the response variables is linear.</a:t>
            </a:r>
            <a:endParaRPr/>
          </a:p>
          <a:p>
            <a:pPr marL="0" lvl="0" indent="0" algn="l" rtl="0">
              <a:spcBef>
                <a:spcPts val="1600"/>
              </a:spcBef>
              <a:spcAft>
                <a:spcPts val="1600"/>
              </a:spcAft>
              <a:buNone/>
            </a:pPr>
            <a:r>
              <a:rPr lang="en"/>
              <a:t>SVM on the other hand handles non-linear data efficiently. This is because it transforms non-linear data into linear data and then draws a hyperplane.</a:t>
            </a:r>
            <a:endParaRPr/>
          </a:p>
        </p:txBody>
      </p:sp>
      <p:pic>
        <p:nvPicPr>
          <p:cNvPr id="220" name="Google Shape;220;p35"/>
          <p:cNvPicPr preferRelativeResize="0"/>
          <p:nvPr/>
        </p:nvPicPr>
        <p:blipFill>
          <a:blip r:embed="rId3">
            <a:alphaModFix/>
          </a:blip>
          <a:stretch>
            <a:fillRect/>
          </a:stretch>
        </p:blipFill>
        <p:spPr>
          <a:xfrm>
            <a:off x="3272100" y="1389600"/>
            <a:ext cx="5719501" cy="206682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 !</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4224746" y="4225117"/>
            <a:ext cx="846900" cy="59100"/>
          </a:xfrm>
          <a:prstGeom prst="roundRect">
            <a:avLst>
              <a:gd name="adj" fmla="val 50000"/>
            </a:avLst>
          </a:prstGeom>
          <a:solidFill>
            <a:srgbClr val="0B71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accent1"/>
              </a:solidFill>
              <a:latin typeface="Amatic SC"/>
              <a:ea typeface="Amatic SC"/>
              <a:cs typeface="Amatic SC"/>
              <a:sym typeface="Amatic SC"/>
            </a:endParaRPr>
          </a:p>
        </p:txBody>
      </p:sp>
      <p:sp>
        <p:nvSpPr>
          <p:cNvPr id="79" name="Google Shape;79;p16"/>
          <p:cNvSpPr txBox="1"/>
          <p:nvPr/>
        </p:nvSpPr>
        <p:spPr>
          <a:xfrm>
            <a:off x="5520775" y="3870094"/>
            <a:ext cx="2435400" cy="8010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800" b="1">
                <a:solidFill>
                  <a:schemeClr val="accent1"/>
                </a:solidFill>
                <a:latin typeface="Amatic SC"/>
                <a:ea typeface="Amatic SC"/>
                <a:cs typeface="Amatic SC"/>
                <a:sym typeface="Amatic SC"/>
              </a:rPr>
              <a:t>220 COuntries, with </a:t>
            </a:r>
            <a:r>
              <a:rPr lang="en" sz="1800" b="1">
                <a:solidFill>
                  <a:srgbClr val="202124"/>
                </a:solidFill>
                <a:highlight>
                  <a:srgbClr val="FFFFFF"/>
                </a:highlight>
                <a:latin typeface="Amatic SC"/>
                <a:ea typeface="Amatic SC"/>
                <a:cs typeface="Amatic SC"/>
                <a:sym typeface="Amatic SC"/>
              </a:rPr>
              <a:t>1,979,477 patients</a:t>
            </a:r>
            <a:endParaRPr sz="1800" b="1">
              <a:solidFill>
                <a:schemeClr val="accent1"/>
              </a:solidFill>
              <a:latin typeface="Amatic SC"/>
              <a:ea typeface="Amatic SC"/>
              <a:cs typeface="Amatic SC"/>
              <a:sym typeface="Amatic SC"/>
            </a:endParaRPr>
          </a:p>
        </p:txBody>
      </p:sp>
      <p:sp>
        <p:nvSpPr>
          <p:cNvPr id="80" name="Google Shape;80;p16"/>
          <p:cNvSpPr/>
          <p:nvPr/>
        </p:nvSpPr>
        <p:spPr>
          <a:xfrm rot="5395035">
            <a:off x="2388318" y="3463599"/>
            <a:ext cx="623101" cy="37500"/>
          </a:xfrm>
          <a:prstGeom prst="roundRect">
            <a:avLst>
              <a:gd name="adj" fmla="val 50000"/>
            </a:avLst>
          </a:prstGeom>
          <a:solidFill>
            <a:srgbClr val="0B71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accent1"/>
              </a:solidFill>
              <a:latin typeface="Amatic SC"/>
              <a:ea typeface="Amatic SC"/>
              <a:cs typeface="Amatic SC"/>
              <a:sym typeface="Amatic SC"/>
            </a:endParaRPr>
          </a:p>
        </p:txBody>
      </p:sp>
      <p:sp>
        <p:nvSpPr>
          <p:cNvPr id="81" name="Google Shape;81;p16"/>
          <p:cNvSpPr/>
          <p:nvPr/>
        </p:nvSpPr>
        <p:spPr>
          <a:xfrm rot="5395035">
            <a:off x="6447193" y="3463599"/>
            <a:ext cx="623101" cy="37500"/>
          </a:xfrm>
          <a:prstGeom prst="roundRect">
            <a:avLst>
              <a:gd name="adj" fmla="val 50000"/>
            </a:avLst>
          </a:prstGeom>
          <a:solidFill>
            <a:srgbClr val="0B71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accent1"/>
              </a:solidFill>
              <a:latin typeface="Amatic SC"/>
              <a:ea typeface="Amatic SC"/>
              <a:cs typeface="Amatic SC"/>
              <a:sym typeface="Amatic SC"/>
            </a:endParaRPr>
          </a:p>
        </p:txBody>
      </p:sp>
      <p:grpSp>
        <p:nvGrpSpPr>
          <p:cNvPr id="82" name="Google Shape;82;p16"/>
          <p:cNvGrpSpPr/>
          <p:nvPr/>
        </p:nvGrpSpPr>
        <p:grpSpPr>
          <a:xfrm>
            <a:off x="1404745" y="146721"/>
            <a:ext cx="2500875" cy="4814908"/>
            <a:chOff x="571531" y="1205032"/>
            <a:chExt cx="1755000" cy="3015537"/>
          </a:xfrm>
        </p:grpSpPr>
        <p:sp>
          <p:nvSpPr>
            <p:cNvPr id="83" name="Google Shape;83;p16"/>
            <p:cNvSpPr txBox="1"/>
            <p:nvPr/>
          </p:nvSpPr>
          <p:spPr>
            <a:xfrm>
              <a:off x="597575" y="1205032"/>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endParaRPr sz="1800" b="1">
                <a:solidFill>
                  <a:schemeClr val="accent1"/>
                </a:solidFill>
                <a:latin typeface="Amatic SC"/>
                <a:ea typeface="Amatic SC"/>
                <a:cs typeface="Amatic SC"/>
                <a:sym typeface="Amatic SC"/>
              </a:endParaRPr>
            </a:p>
            <a:p>
              <a:pPr marL="0" lvl="0" indent="0" algn="ctr" rtl="0">
                <a:lnSpc>
                  <a:spcPct val="115000"/>
                </a:lnSpc>
                <a:spcBef>
                  <a:spcPts val="0"/>
                </a:spcBef>
                <a:spcAft>
                  <a:spcPts val="0"/>
                </a:spcAft>
                <a:buNone/>
              </a:pPr>
              <a:endParaRPr sz="1800" b="1">
                <a:solidFill>
                  <a:schemeClr val="accent1"/>
                </a:solidFill>
                <a:latin typeface="Amatic SC"/>
                <a:ea typeface="Amatic SC"/>
                <a:cs typeface="Amatic SC"/>
                <a:sym typeface="Amatic SC"/>
              </a:endParaRPr>
            </a:p>
            <a:p>
              <a:pPr marL="0" lvl="0" indent="0" algn="ctr" rtl="0">
                <a:lnSpc>
                  <a:spcPct val="115000"/>
                </a:lnSpc>
                <a:spcBef>
                  <a:spcPts val="0"/>
                </a:spcBef>
                <a:spcAft>
                  <a:spcPts val="0"/>
                </a:spcAft>
                <a:buNone/>
              </a:pPr>
              <a:r>
                <a:rPr lang="en" sz="1800" b="1">
                  <a:solidFill>
                    <a:schemeClr val="accent1"/>
                  </a:solidFill>
                  <a:latin typeface="Amatic SC"/>
                  <a:ea typeface="Amatic SC"/>
                  <a:cs typeface="Amatic SC"/>
                  <a:sym typeface="Amatic SC"/>
                </a:rPr>
                <a:t>CoronaVirus</a:t>
              </a:r>
              <a:endParaRPr sz="1800" b="1">
                <a:solidFill>
                  <a:schemeClr val="accent1"/>
                </a:solidFill>
                <a:latin typeface="Amatic SC"/>
                <a:ea typeface="Amatic SC"/>
                <a:cs typeface="Amatic SC"/>
                <a:sym typeface="Amatic SC"/>
              </a:endParaRPr>
            </a:p>
            <a:p>
              <a:pPr marL="0" lvl="0" indent="0" algn="ctr" rtl="0">
                <a:lnSpc>
                  <a:spcPct val="115000"/>
                </a:lnSpc>
                <a:spcBef>
                  <a:spcPts val="0"/>
                </a:spcBef>
                <a:spcAft>
                  <a:spcPts val="0"/>
                </a:spcAft>
                <a:buNone/>
              </a:pPr>
              <a:r>
                <a:rPr lang="en" sz="1800" b="1">
                  <a:solidFill>
                    <a:schemeClr val="accent1"/>
                  </a:solidFill>
                  <a:latin typeface="Amatic SC"/>
                  <a:ea typeface="Amatic SC"/>
                  <a:cs typeface="Amatic SC"/>
                  <a:sym typeface="Amatic SC"/>
                </a:rPr>
                <a:t>(COVID-19)</a:t>
              </a:r>
              <a:endParaRPr sz="1800" b="1">
                <a:solidFill>
                  <a:schemeClr val="accent1"/>
                </a:solidFill>
                <a:latin typeface="Amatic SC"/>
                <a:ea typeface="Amatic SC"/>
                <a:cs typeface="Amatic SC"/>
                <a:sym typeface="Amatic SC"/>
              </a:endParaRPr>
            </a:p>
          </p:txBody>
        </p:sp>
        <p:sp>
          <p:nvSpPr>
            <p:cNvPr id="84" name="Google Shape;84;p16"/>
            <p:cNvSpPr txBox="1"/>
            <p:nvPr/>
          </p:nvSpPr>
          <p:spPr>
            <a:xfrm>
              <a:off x="571531" y="3483168"/>
              <a:ext cx="1755000" cy="7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1"/>
                  </a:solidFill>
                  <a:latin typeface="Amatic SC"/>
                  <a:ea typeface="Amatic SC"/>
                  <a:cs typeface="Amatic SC"/>
                  <a:sym typeface="Amatic SC"/>
                </a:rPr>
                <a:t>Started from China, but has rapidly spread ever since then it has been multiplying rapidly with space and time</a:t>
              </a:r>
              <a:endParaRPr sz="1800" b="1">
                <a:solidFill>
                  <a:schemeClr val="accent1"/>
                </a:solidFill>
                <a:latin typeface="Amatic SC"/>
                <a:ea typeface="Amatic SC"/>
                <a:cs typeface="Amatic SC"/>
                <a:sym typeface="Amatic SC"/>
              </a:endParaRPr>
            </a:p>
          </p:txBody>
        </p:sp>
      </p:grpSp>
      <p:grpSp>
        <p:nvGrpSpPr>
          <p:cNvPr id="85" name="Google Shape;85;p16"/>
          <p:cNvGrpSpPr/>
          <p:nvPr/>
        </p:nvGrpSpPr>
        <p:grpSpPr>
          <a:xfrm>
            <a:off x="5605906" y="859478"/>
            <a:ext cx="2187078" cy="2100077"/>
            <a:chOff x="2820225" y="891450"/>
            <a:chExt cx="3175200" cy="3175200"/>
          </a:xfrm>
        </p:grpSpPr>
        <p:sp>
          <p:nvSpPr>
            <p:cNvPr id="86" name="Google Shape;86;p16"/>
            <p:cNvSpPr/>
            <p:nvPr/>
          </p:nvSpPr>
          <p:spPr>
            <a:xfrm rot="10800000">
              <a:off x="2820225" y="891450"/>
              <a:ext cx="3175200" cy="3175200"/>
            </a:xfrm>
            <a:prstGeom prst="blockArc">
              <a:avLst>
                <a:gd name="adj1" fmla="val 5399801"/>
                <a:gd name="adj2" fmla="val 3012680"/>
                <a:gd name="adj3" fmla="val 6939"/>
              </a:avLst>
            </a:prstGeom>
            <a:solidFill>
              <a:srgbClr val="65F0A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latin typeface="Amatic SC"/>
                <a:ea typeface="Amatic SC"/>
                <a:cs typeface="Amatic SC"/>
                <a:sym typeface="Amatic SC"/>
              </a:endParaRPr>
            </a:p>
          </p:txBody>
        </p:sp>
        <p:sp>
          <p:nvSpPr>
            <p:cNvPr id="87" name="Google Shape;87;p16"/>
            <p:cNvSpPr/>
            <p:nvPr/>
          </p:nvSpPr>
          <p:spPr>
            <a:xfrm rot="10800000">
              <a:off x="3175023" y="1179900"/>
              <a:ext cx="450600" cy="450600"/>
            </a:xfrm>
            <a:prstGeom prst="rtTriangle">
              <a:avLst/>
            </a:prstGeom>
            <a:solidFill>
              <a:srgbClr val="65F0A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latin typeface="Amatic SC"/>
                <a:ea typeface="Amatic SC"/>
                <a:cs typeface="Amatic SC"/>
                <a:sym typeface="Amatic SC"/>
              </a:endParaRPr>
            </a:p>
          </p:txBody>
        </p:sp>
      </p:grpSp>
      <p:sp>
        <p:nvSpPr>
          <p:cNvPr id="88" name="Google Shape;88;p16"/>
          <p:cNvSpPr/>
          <p:nvPr/>
        </p:nvSpPr>
        <p:spPr>
          <a:xfrm>
            <a:off x="7197375" y="2060825"/>
            <a:ext cx="1325700" cy="4164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Amatic SC"/>
                <a:ea typeface="Amatic SC"/>
                <a:cs typeface="Amatic SC"/>
                <a:sym typeface="Amatic SC"/>
              </a:rPr>
              <a:t>Visualization</a:t>
            </a:r>
            <a:endParaRPr sz="1800" b="1">
              <a:solidFill>
                <a:srgbClr val="FFFFFF"/>
              </a:solidFill>
              <a:latin typeface="Amatic SC"/>
              <a:ea typeface="Amatic SC"/>
              <a:cs typeface="Amatic SC"/>
              <a:sym typeface="Amatic SC"/>
            </a:endParaRPr>
          </a:p>
        </p:txBody>
      </p:sp>
      <p:sp>
        <p:nvSpPr>
          <p:cNvPr id="89" name="Google Shape;89;p16"/>
          <p:cNvSpPr/>
          <p:nvPr/>
        </p:nvSpPr>
        <p:spPr>
          <a:xfrm>
            <a:off x="6203425" y="725900"/>
            <a:ext cx="917700" cy="4164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Amatic SC"/>
                <a:ea typeface="Amatic SC"/>
                <a:cs typeface="Amatic SC"/>
                <a:sym typeface="Amatic SC"/>
              </a:rPr>
              <a:t>Insights</a:t>
            </a:r>
            <a:endParaRPr sz="1800" b="1">
              <a:solidFill>
                <a:srgbClr val="FFFFFF"/>
              </a:solidFill>
              <a:latin typeface="Amatic SC"/>
              <a:ea typeface="Amatic SC"/>
              <a:cs typeface="Amatic SC"/>
              <a:sym typeface="Amatic SC"/>
            </a:endParaRPr>
          </a:p>
        </p:txBody>
      </p:sp>
      <p:sp>
        <p:nvSpPr>
          <p:cNvPr id="90" name="Google Shape;90;p16"/>
          <p:cNvSpPr/>
          <p:nvPr/>
        </p:nvSpPr>
        <p:spPr>
          <a:xfrm>
            <a:off x="5071650" y="2060825"/>
            <a:ext cx="1207800" cy="4164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Amatic SC"/>
                <a:ea typeface="Amatic SC"/>
                <a:cs typeface="Amatic SC"/>
                <a:sym typeface="Amatic SC"/>
              </a:rPr>
              <a:t>predictions</a:t>
            </a:r>
            <a:endParaRPr sz="1800" b="1">
              <a:solidFill>
                <a:srgbClr val="FFFFFF"/>
              </a:solidFill>
              <a:latin typeface="Amatic SC"/>
              <a:ea typeface="Amatic SC"/>
              <a:cs typeface="Amatic SC"/>
              <a:sym typeface="Amatic SC"/>
            </a:endParaRPr>
          </a:p>
        </p:txBody>
      </p:sp>
      <p:sp>
        <p:nvSpPr>
          <p:cNvPr id="91" name="Google Shape;91;p16"/>
          <p:cNvSpPr txBox="1"/>
          <p:nvPr/>
        </p:nvSpPr>
        <p:spPr>
          <a:xfrm>
            <a:off x="6419926" y="1576638"/>
            <a:ext cx="662400" cy="3438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Amatic SC"/>
                <a:ea typeface="Amatic SC"/>
                <a:cs typeface="Amatic SC"/>
                <a:sym typeface="Amatic SC"/>
              </a:rPr>
              <a:t>Data</a:t>
            </a:r>
            <a:endParaRPr sz="2400" b="1">
              <a:latin typeface="Amatic SC"/>
              <a:ea typeface="Amatic SC"/>
              <a:cs typeface="Amatic SC"/>
              <a:sym typeface="Amatic SC"/>
            </a:endParaRPr>
          </a:p>
        </p:txBody>
      </p:sp>
      <p:pic>
        <p:nvPicPr>
          <p:cNvPr id="92" name="Google Shape;92;p16"/>
          <p:cNvPicPr preferRelativeResize="0"/>
          <p:nvPr/>
        </p:nvPicPr>
        <p:blipFill rotWithShape="1">
          <a:blip r:embed="rId3">
            <a:alphaModFix/>
          </a:blip>
          <a:srcRect t="5484" b="8278"/>
          <a:stretch/>
        </p:blipFill>
        <p:spPr>
          <a:xfrm>
            <a:off x="1480950" y="859475"/>
            <a:ext cx="2435400" cy="21000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311700" y="444650"/>
            <a:ext cx="8520600" cy="198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Dataset  reference</a:t>
            </a:r>
            <a:endParaRPr/>
          </a:p>
        </p:txBody>
      </p:sp>
      <p:sp>
        <p:nvSpPr>
          <p:cNvPr id="98" name="Google Shape;98;p17"/>
          <p:cNvSpPr txBox="1">
            <a:spLocks noGrp="1"/>
          </p:cNvSpPr>
          <p:nvPr>
            <p:ph type="body" idx="1"/>
          </p:nvPr>
        </p:nvSpPr>
        <p:spPr>
          <a:xfrm>
            <a:off x="0" y="3304625"/>
            <a:ext cx="91440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u="sng">
                <a:solidFill>
                  <a:schemeClr val="hlink"/>
                </a:solidFill>
                <a:hlinkClick r:id="rId3"/>
              </a:rPr>
              <a:t>https://www.kaggle.com/sudalairajkumar/novel-corona-virus-2019-dataset</a:t>
            </a:r>
            <a:endParaRPr sz="1600" u="sng">
              <a:solidFill>
                <a:schemeClr val="hlink"/>
              </a:solidFill>
              <a:highlight>
                <a:srgbClr val="FFFFFF"/>
              </a:highlight>
              <a:latin typeface="Roboto"/>
              <a:ea typeface="Roboto"/>
              <a:cs typeface="Roboto"/>
              <a:sym typeface="Roboto"/>
            </a:endParaRPr>
          </a:p>
          <a:p>
            <a:pPr marL="0" lvl="0" indent="0" algn="ctr" rtl="0">
              <a:spcBef>
                <a:spcPts val="1600"/>
              </a:spcBef>
              <a:spcAft>
                <a:spcPts val="1600"/>
              </a:spcAft>
              <a:buNone/>
            </a:pP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visualizations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Active Cases over Date</a:t>
            </a:r>
            <a:endParaRPr/>
          </a:p>
        </p:txBody>
      </p:sp>
      <p:sp>
        <p:nvSpPr>
          <p:cNvPr id="109" name="Google Shape;109;p19"/>
          <p:cNvSpPr txBox="1">
            <a:spLocks noGrp="1"/>
          </p:cNvSpPr>
          <p:nvPr>
            <p:ph type="body" idx="1"/>
          </p:nvPr>
        </p:nvSpPr>
        <p:spPr>
          <a:xfrm>
            <a:off x="311700" y="2253625"/>
            <a:ext cx="2808000" cy="317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Stating from China in November 2019.</a:t>
            </a:r>
            <a:endParaRPr/>
          </a:p>
          <a:p>
            <a:pPr marL="457200" lvl="0" indent="-304800" algn="l" rtl="0">
              <a:spcBef>
                <a:spcPts val="0"/>
              </a:spcBef>
              <a:spcAft>
                <a:spcPts val="0"/>
              </a:spcAft>
              <a:buSzPts val="1200"/>
              <a:buChar char="●"/>
            </a:pPr>
            <a:r>
              <a:rPr lang="en"/>
              <a:t>The spread of the disease however has not been limited to China.</a:t>
            </a:r>
            <a:endParaRPr/>
          </a:p>
          <a:p>
            <a:pPr marL="457200" lvl="0" indent="-304800" algn="l" rtl="0">
              <a:spcBef>
                <a:spcPts val="0"/>
              </a:spcBef>
              <a:spcAft>
                <a:spcPts val="0"/>
              </a:spcAft>
              <a:buSzPts val="1200"/>
              <a:buChar char="●"/>
            </a:pPr>
            <a:r>
              <a:rPr lang="en"/>
              <a:t>With major negligence and ignorance, this disease has reached about 220 countries. </a:t>
            </a:r>
            <a:endParaRPr/>
          </a:p>
        </p:txBody>
      </p:sp>
      <p:pic>
        <p:nvPicPr>
          <p:cNvPr id="110" name="Google Shape;110;p19"/>
          <p:cNvPicPr preferRelativeResize="0"/>
          <p:nvPr/>
        </p:nvPicPr>
        <p:blipFill>
          <a:blip r:embed="rId3">
            <a:alphaModFix/>
          </a:blip>
          <a:stretch>
            <a:fillRect/>
          </a:stretch>
        </p:blipFill>
        <p:spPr>
          <a:xfrm>
            <a:off x="3249675" y="555600"/>
            <a:ext cx="5719499" cy="4013401"/>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Closed Cases over Date</a:t>
            </a:r>
            <a:endParaRPr/>
          </a:p>
        </p:txBody>
      </p:sp>
      <p:sp>
        <p:nvSpPr>
          <p:cNvPr id="116" name="Google Shape;116;p20"/>
          <p:cNvSpPr txBox="1">
            <a:spLocks noGrp="1"/>
          </p:cNvSpPr>
          <p:nvPr>
            <p:ph type="body" idx="1"/>
          </p:nvPr>
        </p:nvSpPr>
        <p:spPr>
          <a:xfrm>
            <a:off x="311700" y="2104825"/>
            <a:ext cx="2808000" cy="24642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However, on a positive note, there has been a significant increase in closed cases.</a:t>
            </a:r>
            <a:endParaRPr/>
          </a:p>
          <a:p>
            <a:pPr marL="457200" lvl="0" indent="0" algn="l" rtl="0">
              <a:spcBef>
                <a:spcPts val="1600"/>
              </a:spcBef>
              <a:spcAft>
                <a:spcPts val="1600"/>
              </a:spcAft>
              <a:buNone/>
            </a:pPr>
            <a:endParaRPr/>
          </a:p>
        </p:txBody>
      </p:sp>
      <p:pic>
        <p:nvPicPr>
          <p:cNvPr id="117" name="Google Shape;117;p20"/>
          <p:cNvPicPr preferRelativeResize="0"/>
          <p:nvPr/>
        </p:nvPicPr>
        <p:blipFill>
          <a:blip r:embed="rId3">
            <a:alphaModFix/>
          </a:blip>
          <a:stretch>
            <a:fillRect/>
          </a:stretch>
        </p:blipFill>
        <p:spPr>
          <a:xfrm>
            <a:off x="3281500" y="555600"/>
            <a:ext cx="5719498" cy="4013399"/>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311700" y="555600"/>
            <a:ext cx="2969700" cy="105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Week wise Analysis - </a:t>
            </a:r>
            <a:r>
              <a:rPr lang="en" sz="2400"/>
              <a:t>Increase in Cases</a:t>
            </a:r>
            <a:r>
              <a:rPr lang="en"/>
              <a:t> </a:t>
            </a:r>
            <a:endParaRPr/>
          </a:p>
        </p:txBody>
      </p:sp>
      <p:sp>
        <p:nvSpPr>
          <p:cNvPr id="123" name="Google Shape;123;p21"/>
          <p:cNvSpPr txBox="1">
            <a:spLocks noGrp="1"/>
          </p:cNvSpPr>
          <p:nvPr>
            <p:ph type="body" idx="1"/>
          </p:nvPr>
        </p:nvSpPr>
        <p:spPr>
          <a:xfrm>
            <a:off x="311700" y="1660225"/>
            <a:ext cx="2808000" cy="2908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Confirmed cases increase rapidly after Week 5.</a:t>
            </a:r>
            <a:endParaRPr/>
          </a:p>
          <a:p>
            <a:pPr marL="457200" lvl="0" indent="-304800" algn="l" rtl="0">
              <a:spcBef>
                <a:spcPts val="0"/>
              </a:spcBef>
              <a:spcAft>
                <a:spcPts val="0"/>
              </a:spcAft>
              <a:buSzPts val="1200"/>
              <a:buChar char="●"/>
            </a:pPr>
            <a:r>
              <a:rPr lang="en"/>
              <a:t>Growth rate of the Recovered case is observed better after Week 6.</a:t>
            </a:r>
            <a:endParaRPr/>
          </a:p>
          <a:p>
            <a:pPr marL="457200" lvl="0" indent="-304800" algn="l" rtl="0">
              <a:spcBef>
                <a:spcPts val="0"/>
              </a:spcBef>
              <a:spcAft>
                <a:spcPts val="0"/>
              </a:spcAft>
              <a:buSzPts val="1200"/>
              <a:buChar char="●"/>
            </a:pPr>
            <a:r>
              <a:rPr lang="en"/>
              <a:t>Deaths have seen a significant increase after Week 10.</a:t>
            </a:r>
            <a:endParaRPr/>
          </a:p>
        </p:txBody>
      </p:sp>
      <p:pic>
        <p:nvPicPr>
          <p:cNvPr id="124" name="Google Shape;124;p21"/>
          <p:cNvPicPr preferRelativeResize="0"/>
          <p:nvPr/>
        </p:nvPicPr>
        <p:blipFill>
          <a:blip r:embed="rId3">
            <a:alphaModFix/>
          </a:blip>
          <a:stretch>
            <a:fillRect/>
          </a:stretch>
        </p:blipFill>
        <p:spPr>
          <a:xfrm>
            <a:off x="3433800" y="555600"/>
            <a:ext cx="5557799" cy="40134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99625" y="465950"/>
            <a:ext cx="2969700" cy="105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Week wise Analysis - </a:t>
            </a:r>
            <a:r>
              <a:rPr lang="en" sz="2400"/>
              <a:t>confirmed cases </a:t>
            </a:r>
            <a:r>
              <a:rPr lang="en" sz="1800"/>
              <a:t>vs</a:t>
            </a:r>
            <a:r>
              <a:rPr lang="en" sz="2400"/>
              <a:t> deaths</a:t>
            </a:r>
            <a:endParaRPr/>
          </a:p>
        </p:txBody>
      </p:sp>
      <p:sp>
        <p:nvSpPr>
          <p:cNvPr id="130" name="Google Shape;130;p22"/>
          <p:cNvSpPr txBox="1">
            <a:spLocks noGrp="1"/>
          </p:cNvSpPr>
          <p:nvPr>
            <p:ph type="body" idx="1"/>
          </p:nvPr>
        </p:nvSpPr>
        <p:spPr>
          <a:xfrm>
            <a:off x="352350" y="2056675"/>
            <a:ext cx="2556300" cy="3000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Exponential increase in number of confirmed cases and deaths is observed.</a:t>
            </a:r>
            <a:endParaRPr/>
          </a:p>
          <a:p>
            <a:pPr marL="457200" lvl="0" indent="-304800" algn="l" rtl="0">
              <a:spcBef>
                <a:spcPts val="0"/>
              </a:spcBef>
              <a:spcAft>
                <a:spcPts val="0"/>
              </a:spcAft>
              <a:buSzPts val="1200"/>
              <a:buChar char="●"/>
            </a:pPr>
            <a:r>
              <a:rPr lang="en"/>
              <a:t>For Confirmed cases the increase is seen from the week 7.</a:t>
            </a:r>
            <a:endParaRPr/>
          </a:p>
          <a:p>
            <a:pPr marL="457200" lvl="0" indent="-304800" algn="l" rtl="0">
              <a:spcBef>
                <a:spcPts val="0"/>
              </a:spcBef>
              <a:spcAft>
                <a:spcPts val="0"/>
              </a:spcAft>
              <a:buSzPts val="1200"/>
              <a:buChar char="●"/>
            </a:pPr>
            <a:r>
              <a:rPr lang="en"/>
              <a:t>For deaths the increase is seen from week 8.</a:t>
            </a:r>
            <a:endParaRPr/>
          </a:p>
        </p:txBody>
      </p:sp>
      <p:pic>
        <p:nvPicPr>
          <p:cNvPr id="131" name="Google Shape;131;p22"/>
          <p:cNvPicPr preferRelativeResize="0"/>
          <p:nvPr/>
        </p:nvPicPr>
        <p:blipFill>
          <a:blip r:embed="rId3">
            <a:alphaModFix/>
          </a:blip>
          <a:stretch>
            <a:fillRect/>
          </a:stretch>
        </p:blipFill>
        <p:spPr>
          <a:xfrm>
            <a:off x="2971375" y="555600"/>
            <a:ext cx="6020228" cy="4013424"/>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871</Words>
  <Application>Microsoft Macintosh PowerPoint</Application>
  <PresentationFormat>On-screen Show (16:9)</PresentationFormat>
  <Paragraphs>73</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Source Code Pro</vt:lpstr>
      <vt:lpstr>Roboto</vt:lpstr>
      <vt:lpstr>Amatic SC</vt:lpstr>
      <vt:lpstr>Arial</vt:lpstr>
      <vt:lpstr>Beach Day</vt:lpstr>
      <vt:lpstr>CS 6220 - Covid 19  world wide visualizations and predictions</vt:lpstr>
      <vt:lpstr>Introduction</vt:lpstr>
      <vt:lpstr>PowerPoint Presentation</vt:lpstr>
      <vt:lpstr>Dataset  reference</vt:lpstr>
      <vt:lpstr>visualizations</vt:lpstr>
      <vt:lpstr>Active Cases over Date</vt:lpstr>
      <vt:lpstr>Closed Cases over Date</vt:lpstr>
      <vt:lpstr>Week wise Analysis - Increase in Cases </vt:lpstr>
      <vt:lpstr>Week wise Analysis - confirmed cases vs deaths</vt:lpstr>
      <vt:lpstr>Growth rate of Confirmed,  Recovered and Death Cases </vt:lpstr>
      <vt:lpstr>Mortality and Recovery Rate</vt:lpstr>
      <vt:lpstr>Daily increase in Confirmed, Recovered and Death Cases </vt:lpstr>
      <vt:lpstr>Growth Factor for Confirmed, Recovered and Death Cases </vt:lpstr>
      <vt:lpstr>Countrywide Analysis</vt:lpstr>
      <vt:lpstr>15 Countries - High Mortality and Recovery Rates</vt:lpstr>
      <vt:lpstr>15 Countries - Low Mortality and Recovery Rates</vt:lpstr>
      <vt:lpstr>15 Countries - Most Active and Closed Cases</vt:lpstr>
      <vt:lpstr>comparison - China, Italy, US and Rest of the world</vt:lpstr>
      <vt:lpstr>Predictions Using machine learning models</vt:lpstr>
      <vt:lpstr>Linear Prediction Model - Confirmed Cases</vt:lpstr>
      <vt:lpstr>Support Vector Machine- Confirmed Cases</vt:lpstr>
      <vt:lpstr>Table for comparison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6220 - Covid 19  world wide visualizations and predictions</dc:title>
  <cp:lastModifiedBy>Aakanksha Duggal</cp:lastModifiedBy>
  <cp:revision>1</cp:revision>
  <dcterms:modified xsi:type="dcterms:W3CDTF">2020-04-16T01:15:25Z</dcterms:modified>
</cp:coreProperties>
</file>